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7" d="100"/>
          <a:sy n="77" d="100"/>
        </p:scale>
        <p:origin x="-378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0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49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0105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23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91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85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46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9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1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7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5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9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4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18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3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5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7395" y="2375915"/>
            <a:ext cx="3604453" cy="1796126"/>
          </a:xfrm>
        </p:spPr>
        <p:txBody>
          <a:bodyPr/>
          <a:lstStyle/>
          <a:p>
            <a:r>
              <a:rPr lang="en-US" sz="6600" dirty="0" smtClean="0"/>
              <a:t>MEHWO</a:t>
            </a:r>
            <a:r>
              <a:rPr lang="en-US" dirty="0" smtClean="0"/>
              <a:t/>
            </a:r>
            <a:br>
              <a:rPr lang="en-US" dirty="0" smtClean="0"/>
            </a:br>
            <a:endParaRPr lang="sr-Latn-R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7395" y="3172599"/>
            <a:ext cx="6154470" cy="483434"/>
          </a:xfrm>
        </p:spPr>
        <p:txBody>
          <a:bodyPr>
            <a:noAutofit/>
          </a:bodyPr>
          <a:lstStyle/>
          <a:p>
            <a:r>
              <a:rPr lang="en-US" sz="2400" dirty="0"/>
              <a:t>Mental health in the workplace </a:t>
            </a:r>
            <a:endParaRPr lang="sr-Latn-R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7395" y="3710376"/>
            <a:ext cx="8972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Horizon 2020 Program</a:t>
            </a:r>
          </a:p>
          <a:p>
            <a:r>
              <a:rPr lang="en-GB" i="1" dirty="0"/>
              <a:t>Call: </a:t>
            </a:r>
            <a:r>
              <a:rPr lang="sr-Cyrl-CS" i="1" dirty="0"/>
              <a:t>Better Health and care, economic growth and sustainable health systems</a:t>
            </a:r>
            <a:endParaRPr lang="en-GB" i="1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5586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58" y="275823"/>
            <a:ext cx="3401064" cy="1447800"/>
          </a:xfrm>
        </p:spPr>
        <p:txBody>
          <a:bodyPr/>
          <a:lstStyle/>
          <a:p>
            <a:r>
              <a:rPr lang="sr-Latn-RS" sz="4200" dirty="0" smtClean="0"/>
              <a:t>ETH ZURICH</a:t>
            </a:r>
            <a:r>
              <a:rPr lang="sr-Latn-RS" dirty="0" smtClean="0"/>
              <a:t/>
            </a:r>
            <a:br>
              <a:rPr lang="sr-Latn-RS" dirty="0" smtClean="0"/>
            </a:br>
            <a:endParaRPr lang="sr-Latn-R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9" y="3892461"/>
            <a:ext cx="4904352" cy="233672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283" y="1944424"/>
            <a:ext cx="3401063" cy="28955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 smtClean="0"/>
              <a:t>Lokacija: Cirih, Švajcarska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 smtClean="0"/>
              <a:t>Osnovan 1855.godine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 smtClean="0"/>
              <a:t>Rektor: Sara Marsela Špringman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sr-Latn-RS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81104" y="275823"/>
            <a:ext cx="4772812" cy="18105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RS" sz="4200" dirty="0" smtClean="0"/>
              <a:t>UNIVERSITY OF CAMBRIDGE</a:t>
            </a:r>
            <a:r>
              <a:rPr lang="sr-Latn-RS" dirty="0" smtClean="0"/>
              <a:t/>
            </a:r>
            <a:br>
              <a:rPr lang="sr-Latn-RS" dirty="0" smtClean="0"/>
            </a:br>
            <a:endParaRPr lang="sr-Latn-R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565122" y="1931546"/>
            <a:ext cx="5626878" cy="289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/>
              <a:t>Lokacija: Kembridž, Ujedinjeno Kraljevstvo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 smtClean="0"/>
              <a:t>Osnovan 1209.godine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sr-Latn-RS" sz="1800" dirty="0" smtClean="0"/>
              <a:t>Jedan od najstarijih univerziteta na svetu koji je iznodrio najveće umove istorije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sr-Latn-RS" sz="1800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76" y="3806530"/>
            <a:ext cx="4613740" cy="24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69" y="198549"/>
            <a:ext cx="5761001" cy="1249251"/>
          </a:xfrm>
        </p:spPr>
        <p:txBody>
          <a:bodyPr/>
          <a:lstStyle/>
          <a:p>
            <a:r>
              <a:rPr lang="sr-Latn-RS" sz="3600" dirty="0" smtClean="0"/>
              <a:t>PREGLED PROJEKTA</a:t>
            </a:r>
            <a:endParaRPr lang="sr-Latn-RS" sz="36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9B21FB73-8940-433B-A9DC-E357F33D8F27}"/>
              </a:ext>
            </a:extLst>
          </p:cNvPr>
          <p:cNvSpPr txBox="1">
            <a:spLocks/>
          </p:cNvSpPr>
          <p:nvPr/>
        </p:nvSpPr>
        <p:spPr>
          <a:xfrm>
            <a:off x="5693408" y="2058473"/>
            <a:ext cx="5665759" cy="388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r-Latn-RS" dirty="0" smtClean="0"/>
              <a:t>Modul 2 – </a:t>
            </a:r>
            <a:r>
              <a:rPr lang="sr-Latn-RS" b="1" dirty="0" smtClean="0"/>
              <a:t>Hardverske komponent</a:t>
            </a:r>
            <a:r>
              <a:rPr lang="sr-Latn-RS" dirty="0" smtClean="0"/>
              <a:t>e</a:t>
            </a:r>
            <a:endParaRPr lang="sr-Latn-RS" b="1" i="1" dirty="0" smtClean="0"/>
          </a:p>
          <a:p>
            <a:pPr lvl="1"/>
            <a:r>
              <a:rPr lang="sr-Latn-RS" dirty="0" smtClean="0"/>
              <a:t>Moderan izgled</a:t>
            </a:r>
          </a:p>
          <a:p>
            <a:pPr lvl="1"/>
            <a:r>
              <a:rPr lang="sr-Latn-RS" dirty="0" smtClean="0"/>
              <a:t>Posebni senzori ugrađeni u kancelarijske predmete (miš, dugme tastature)</a:t>
            </a:r>
          </a:p>
          <a:p>
            <a:pPr lvl="1"/>
            <a:r>
              <a:rPr lang="sr-Latn-RS" dirty="0" smtClean="0"/>
              <a:t>Senzori za merenje pulsa, pritiska, telesne temperature..</a:t>
            </a:r>
          </a:p>
          <a:p>
            <a:pPr lvl="1"/>
            <a:r>
              <a:rPr lang="sr-Latn-RS" dirty="0" smtClean="0"/>
              <a:t>Povezanost sa veb-portalom</a:t>
            </a:r>
          </a:p>
          <a:p>
            <a:pPr lvl="1"/>
            <a:r>
              <a:rPr lang="sr-Latn-RS" dirty="0" smtClean="0"/>
              <a:t>Povezanost sa bazom podataka</a:t>
            </a:r>
            <a:endParaRPr lang="en-GB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9B21FB73-8940-433B-A9DC-E357F33D8F27}"/>
              </a:ext>
            </a:extLst>
          </p:cNvPr>
          <p:cNvSpPr txBox="1">
            <a:spLocks/>
          </p:cNvSpPr>
          <p:nvPr/>
        </p:nvSpPr>
        <p:spPr>
          <a:xfrm>
            <a:off x="444469" y="2072425"/>
            <a:ext cx="4184035" cy="3880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r-Latn-RS" dirty="0" smtClean="0"/>
              <a:t>Modul 1 – </a:t>
            </a:r>
            <a:r>
              <a:rPr lang="sr-Latn-RS" b="1" i="1" dirty="0" smtClean="0"/>
              <a:t>Veb-portal</a:t>
            </a:r>
          </a:p>
          <a:p>
            <a:pPr lvl="1"/>
            <a:r>
              <a:rPr lang="sr-Latn-RS" dirty="0" smtClean="0"/>
              <a:t>Sistem za onlajn podršku zaposlenom</a:t>
            </a:r>
          </a:p>
          <a:p>
            <a:pPr lvl="1"/>
            <a:r>
              <a:rPr lang="sr-Latn-RS" dirty="0" smtClean="0"/>
              <a:t>Backend: PHP, MySql</a:t>
            </a:r>
          </a:p>
          <a:p>
            <a:pPr lvl="1"/>
            <a:r>
              <a:rPr lang="sr-Latn-RS" dirty="0" smtClean="0"/>
              <a:t>Frontend: HTML, JavaScript, CSS</a:t>
            </a:r>
          </a:p>
          <a:p>
            <a:pPr lvl="1"/>
            <a:r>
              <a:rPr lang="sr-Latn-RS" dirty="0" smtClean="0"/>
              <a:t>Baza podataka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09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PREDLOG BUDŽETA</a:t>
            </a:r>
            <a:endParaRPr lang="sr-Latn-R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55769"/>
              </p:ext>
            </p:extLst>
          </p:nvPr>
        </p:nvGraphicFramePr>
        <p:xfrm>
          <a:off x="3611735" y="1743719"/>
          <a:ext cx="5486400" cy="340750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43200"/>
                <a:gridCol w="2743200"/>
              </a:tblGrid>
              <a:tr h="50995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 smtClean="0">
                          <a:latin typeface="+mn-lt"/>
                          <a:sym typeface="Roboto"/>
                        </a:rPr>
                        <a:t>NAME</a:t>
                      </a:r>
                      <a:r>
                        <a:rPr lang="en" sz="1600" b="0" baseline="0" dirty="0" smtClean="0">
                          <a:latin typeface="+mn-lt"/>
                          <a:sym typeface="Roboto"/>
                        </a:rPr>
                        <a:t> OF EXPENSE</a:t>
                      </a:r>
                      <a:endParaRPr sz="1600" b="0" dirty="0">
                        <a:solidFill>
                          <a:srgbClr val="FF8700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latin typeface="+mn-lt"/>
                          <a:sym typeface="Roboto"/>
                        </a:rPr>
                        <a:t>AMOUNT</a:t>
                      </a:r>
                      <a:endParaRPr sz="1600" b="0" dirty="0">
                        <a:solidFill>
                          <a:srgbClr val="FF8700"/>
                        </a:solidFill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</a:tr>
              <a:tr h="50995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latin typeface="+mn-lt"/>
                          <a:sym typeface="Roboto"/>
                        </a:rPr>
                        <a:t>Staff</a:t>
                      </a:r>
                      <a:r>
                        <a:rPr lang="en-US" sz="1600" b="0" baseline="0" dirty="0" smtClean="0">
                          <a:latin typeface="+mn-lt"/>
                          <a:sym typeface="Roboto"/>
                        </a:rPr>
                        <a:t> costs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1 000 000</a:t>
                      </a:r>
                      <a:r>
                        <a:rPr lang="sr-Cyrl-C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.00 €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</a:tr>
              <a:tr h="50995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latin typeface="+mn-lt"/>
                          <a:sym typeface="Roboto"/>
                        </a:rPr>
                        <a:t>Equipment</a:t>
                      </a:r>
                      <a:r>
                        <a:rPr lang="en-US" sz="1600" b="0" baseline="0" dirty="0" smtClean="0">
                          <a:latin typeface="+mn-lt"/>
                          <a:sym typeface="Roboto"/>
                        </a:rPr>
                        <a:t> costs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  <a:r>
                        <a:rPr lang="en-GB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000</a:t>
                      </a:r>
                      <a:r>
                        <a:rPr lang="sr-Cyrl-C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.00 €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</a:tr>
              <a:tr h="509957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Latn-R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indirect costs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sr-Cyrl-R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en-U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000</a:t>
                      </a:r>
                      <a:r>
                        <a:rPr lang="sr-Cyrl-C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.00 €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</a:tr>
              <a:tr h="68384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smtClean="0">
                          <a:latin typeface="+mn-lt"/>
                          <a:sym typeface="Roboto"/>
                        </a:rPr>
                        <a:t>Travel</a:t>
                      </a:r>
                      <a:r>
                        <a:rPr lang="en-US" sz="1600" b="0" baseline="0" dirty="0" smtClean="0">
                          <a:latin typeface="+mn-lt"/>
                          <a:sym typeface="Roboto"/>
                        </a:rPr>
                        <a:t> costs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sr-Cyrl-R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50 0</a:t>
                      </a:r>
                      <a:r>
                        <a:rPr lang="en-GB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</a:t>
                      </a:r>
                      <a:r>
                        <a:rPr lang="sr-Cyrl-C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.00 €</a:t>
                      </a:r>
                      <a:endParaRPr lang="sr-Latn-RS" sz="16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68575" marB="68575" anchor="ctr"/>
                </a:tc>
              </a:tr>
              <a:tr h="683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smtClean="0">
                          <a:effectLst/>
                          <a:latin typeface="+mn-lt"/>
                          <a:sym typeface="Arial"/>
                        </a:rPr>
                        <a:t>1 830 000 </a:t>
                      </a:r>
                      <a:r>
                        <a:rPr lang="sr-Cyrl-CS" sz="1600" b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  <a:endParaRPr sz="1600" b="0" dirty="0">
                        <a:solidFill>
                          <a:srgbClr val="222222"/>
                        </a:solidFill>
                        <a:latin typeface="+mn-lt"/>
                        <a:ea typeface="Roboto" charset="0"/>
                        <a:cs typeface="Roboto"/>
                        <a:sym typeface="Roboto"/>
                      </a:endParaRPr>
                    </a:p>
                  </a:txBody>
                  <a:tcPr marL="91425" marR="91425" marT="68575" marB="6857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0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064" y="1331891"/>
            <a:ext cx="3816291" cy="1981200"/>
          </a:xfrm>
        </p:spPr>
        <p:txBody>
          <a:bodyPr/>
          <a:lstStyle/>
          <a:p>
            <a:r>
              <a:rPr lang="sr-Latn-RS" sz="6600" i="1" dirty="0" smtClean="0"/>
              <a:t>Pitanja?</a:t>
            </a:r>
            <a:endParaRPr lang="sr-Latn-RS" sz="66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36768" y="4018207"/>
            <a:ext cx="8825659" cy="1615225"/>
          </a:xfrm>
        </p:spPr>
        <p:txBody>
          <a:bodyPr>
            <a:normAutofit/>
          </a:bodyPr>
          <a:lstStyle/>
          <a:p>
            <a:r>
              <a:rPr lang="sr-Latn-RS" sz="2000" dirty="0" smtClean="0"/>
              <a:t>Bojana Krivokapić 0323/2016</a:t>
            </a:r>
          </a:p>
          <a:p>
            <a:r>
              <a:rPr lang="sr-Latn-RS" sz="2000" dirty="0" smtClean="0"/>
              <a:t>Jelena Dumbelović 0361/2016</a:t>
            </a:r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18615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sr-Latn-RS" dirty="0" smtClean="0"/>
              <a:t>ADRŽAJ</a:t>
            </a:r>
            <a:br>
              <a:rPr lang="sr-Latn-RS" dirty="0" smtClean="0"/>
            </a:b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Šta je MEHWO?</a:t>
            </a:r>
          </a:p>
          <a:p>
            <a:r>
              <a:rPr lang="sr-Latn-RS" dirty="0" smtClean="0"/>
              <a:t>Motivacija za projekat</a:t>
            </a:r>
          </a:p>
          <a:p>
            <a:r>
              <a:rPr lang="sr-Latn-RS" dirty="0" smtClean="0"/>
              <a:t>Ciljevi projekta</a:t>
            </a:r>
          </a:p>
          <a:p>
            <a:r>
              <a:rPr lang="sr-Latn-RS" dirty="0" smtClean="0"/>
              <a:t>Participanti</a:t>
            </a:r>
          </a:p>
          <a:p>
            <a:r>
              <a:rPr lang="sr-Latn-RS" dirty="0" smtClean="0"/>
              <a:t>Pregled projekta</a:t>
            </a:r>
          </a:p>
          <a:p>
            <a:r>
              <a:rPr lang="sr-Latn-RS" dirty="0" smtClean="0"/>
              <a:t>Pregled budžeta</a:t>
            </a:r>
          </a:p>
          <a:p>
            <a:r>
              <a:rPr lang="sr-Latn-RS" dirty="0" smtClean="0"/>
              <a:t>Pitanja?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6666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20" y="898142"/>
            <a:ext cx="4820843" cy="806002"/>
          </a:xfrm>
        </p:spPr>
        <p:txBody>
          <a:bodyPr/>
          <a:lstStyle/>
          <a:p>
            <a:r>
              <a:rPr lang="sr-Latn-RS" sz="3600" i="1" dirty="0" smtClean="0"/>
              <a:t>Šta je MEHWO?</a:t>
            </a:r>
            <a:endParaRPr lang="sr-Latn-RS" sz="36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1" y="2060457"/>
            <a:ext cx="6342622" cy="410852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714" y="2060457"/>
            <a:ext cx="4765182" cy="410852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800" dirty="0" smtClean="0"/>
              <a:t>MEHWO</a:t>
            </a:r>
            <a:r>
              <a:rPr lang="sr-Latn-RS" sz="1600" dirty="0" smtClean="0"/>
              <a:t> predstavlja projekat koji se bazira na poboljšanju aspekata života zaposlenog kao i njegovog mentalnog zdravlja kako bi bio u mogućnosti da pruži svoj maksimum na poslu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Ovaj sistem se sastoji iz dve komponente: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sz="1600" dirty="0" smtClean="0"/>
              <a:t>Softverske: Veb-portala koji će omogućiti online podršku zaposlenom kadgod mu treba pomoć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sr-Latn-RS" sz="1600" dirty="0" smtClean="0"/>
              <a:t>Hardverske: Razni senzori ugrađeni u aparate koje zaposleni često koristi kako bi se pratile fizičke promene na telu (znoj, puls, pritisak) koje utiču na njegovo mentalno stanje</a:t>
            </a:r>
            <a:endParaRPr lang="sr-Latn-RS" sz="1600" dirty="0"/>
          </a:p>
        </p:txBody>
      </p:sp>
    </p:spTree>
    <p:extLst>
      <p:ext uri="{BB962C8B-B14F-4D97-AF65-F5344CB8AC3E}">
        <p14:creationId xmlns:p14="http://schemas.microsoft.com/office/powerpoint/2010/main" val="16224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47" y="365975"/>
            <a:ext cx="5606455" cy="1447800"/>
          </a:xfrm>
        </p:spPr>
        <p:txBody>
          <a:bodyPr/>
          <a:lstStyle/>
          <a:p>
            <a:r>
              <a:rPr lang="sr-Latn-RS" sz="3600" i="1" dirty="0" smtClean="0"/>
              <a:t>Motivacija za projekat:</a:t>
            </a:r>
            <a:endParaRPr lang="sr-Latn-RS" sz="36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17" y="2189409"/>
            <a:ext cx="6871436" cy="38354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47" y="2189409"/>
            <a:ext cx="4318568" cy="383547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Stres, anksioznost i depresija su samo neka mentalna oboljenja koja muče veliki broj zaposlenih, naravno sve to utiče na njegovu produktivnost, kao i prihod firme.Kako bismo rešili ove probleme i pomogli kako zaposlenima tako i firmama pokrenut je ovaj projekat.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Inovativniji pristup rešavanju najsloženijeg i najvećeg problema- ljudske psihe.</a:t>
            </a:r>
            <a:endParaRPr lang="sr-Latn-RS" sz="1600" dirty="0"/>
          </a:p>
        </p:txBody>
      </p:sp>
    </p:spTree>
    <p:extLst>
      <p:ext uri="{BB962C8B-B14F-4D97-AF65-F5344CB8AC3E}">
        <p14:creationId xmlns:p14="http://schemas.microsoft.com/office/powerpoint/2010/main" val="23751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30" y="211428"/>
            <a:ext cx="3980612" cy="1447800"/>
          </a:xfrm>
        </p:spPr>
        <p:txBody>
          <a:bodyPr/>
          <a:lstStyle/>
          <a:p>
            <a:r>
              <a:rPr lang="sr-Latn-RS" sz="3600" i="1" dirty="0" smtClean="0"/>
              <a:t>Ciljevi projekta:</a:t>
            </a:r>
            <a:endParaRPr lang="sr-Latn-RS" sz="36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" y="2310646"/>
            <a:ext cx="5772552" cy="38376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9914" y="2253766"/>
            <a:ext cx="4259803" cy="395138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/>
              <a:t>E</a:t>
            </a:r>
            <a:r>
              <a:rPr lang="sr-Latn-RS" sz="1600" dirty="0" smtClean="0"/>
              <a:t>fikasnije lečenje mentalnog zdravlja zaposlenih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Stvaranje prijatnije i kolegijalnije atmosfere na poslu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Povećana produktivnost zaposlenih na poslu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Veća zarada firme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Smanjen broj bolovanja kod zaposlenih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sr-Latn-RS" sz="1600" dirty="0" smtClean="0"/>
              <a:t>Motivisanje što više druženja među zaposlenim</a:t>
            </a:r>
          </a:p>
        </p:txBody>
      </p:sp>
    </p:spTree>
    <p:extLst>
      <p:ext uri="{BB962C8B-B14F-4D97-AF65-F5344CB8AC3E}">
        <p14:creationId xmlns:p14="http://schemas.microsoft.com/office/powerpoint/2010/main" val="44852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60" y="914400"/>
            <a:ext cx="8825657" cy="1078520"/>
          </a:xfrm>
        </p:spPr>
        <p:txBody>
          <a:bodyPr/>
          <a:lstStyle/>
          <a:p>
            <a:r>
              <a:rPr lang="sr-Latn-RS" sz="3600" i="1" dirty="0" smtClean="0"/>
              <a:t>Participanti</a:t>
            </a:r>
            <a:r>
              <a:rPr lang="sr-Latn-RS" dirty="0" smtClean="0"/>
              <a:t>:</a:t>
            </a:r>
            <a:endParaRPr lang="sr-Latn-R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3912" y="2214484"/>
            <a:ext cx="6224640" cy="42635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sr-Latn-RS" dirty="0" smtClean="0"/>
              <a:t>SIEMENS</a:t>
            </a:r>
          </a:p>
          <a:p>
            <a:pPr marL="457200" indent="-457200">
              <a:buFont typeface="+mj-lt"/>
              <a:buAutoNum type="arabicParenR"/>
            </a:pPr>
            <a:r>
              <a:rPr lang="sr-Latn-RS" dirty="0" smtClean="0"/>
              <a:t>ELEKTROTEHNIČKI FAKULTET U BEOGRADU</a:t>
            </a:r>
          </a:p>
          <a:p>
            <a:pPr marL="457200" indent="-457200">
              <a:buFont typeface="+mj-lt"/>
              <a:buAutoNum type="arabicParenR"/>
            </a:pPr>
            <a:r>
              <a:rPr lang="en-GB" dirty="0" err="1"/>
              <a:t>Karolinska</a:t>
            </a:r>
            <a:r>
              <a:rPr lang="en-GB" dirty="0"/>
              <a:t> </a:t>
            </a:r>
            <a:r>
              <a:rPr lang="en-GB" dirty="0" err="1" smtClean="0"/>
              <a:t>Institutet</a:t>
            </a:r>
            <a:endParaRPr lang="sr-Latn-RS" dirty="0" smtClean="0"/>
          </a:p>
          <a:p>
            <a:pPr marL="457200" indent="-457200">
              <a:buFont typeface="+mj-lt"/>
              <a:buAutoNum type="arabicParenR"/>
            </a:pPr>
            <a:r>
              <a:rPr lang="en-GB" dirty="0"/>
              <a:t>University of </a:t>
            </a:r>
            <a:r>
              <a:rPr lang="en-GB" dirty="0" smtClean="0"/>
              <a:t>Cambridge</a:t>
            </a:r>
            <a:endParaRPr lang="sr-Latn-RS" dirty="0" smtClean="0"/>
          </a:p>
          <a:p>
            <a:pPr marL="457200" indent="-457200">
              <a:buFont typeface="+mj-lt"/>
              <a:buAutoNum type="arabicParenR"/>
            </a:pPr>
            <a:r>
              <a:rPr lang="sr-Cyrl-RS" dirty="0"/>
              <a:t>ETH </a:t>
            </a:r>
            <a:r>
              <a:rPr lang="en-US" dirty="0" smtClean="0"/>
              <a:t>Zurich</a:t>
            </a:r>
            <a:endParaRPr lang="sr-Latn-RS" dirty="0" smtClean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Philips</a:t>
            </a:r>
            <a:endParaRPr lang="sr-Latn-R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90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SIEMENS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434149"/>
            <a:ext cx="4623887" cy="5423851"/>
          </a:xfrm>
        </p:spPr>
        <p:txBody>
          <a:bodyPr/>
          <a:lstStyle/>
          <a:p>
            <a:r>
              <a:rPr lang="sr-Latn-RS" dirty="0" smtClean="0"/>
              <a:t>Koordinator projekta</a:t>
            </a:r>
          </a:p>
          <a:p>
            <a:r>
              <a:rPr lang="sr-Latn-RS" dirty="0"/>
              <a:t>Osnovao je Verner fon Simens u Berlinu 1847. godine </a:t>
            </a:r>
          </a:p>
          <a:p>
            <a:r>
              <a:rPr lang="sr-Latn-RS" dirty="0" smtClean="0"/>
              <a:t>Lokacija</a:t>
            </a:r>
            <a:r>
              <a:rPr lang="sr-Latn-RS" dirty="0"/>
              <a:t>: Minhen, Nemačka</a:t>
            </a:r>
          </a:p>
          <a:p>
            <a:r>
              <a:rPr lang="sr-Latn-RS" dirty="0" smtClean="0"/>
              <a:t>Tehnička najveća nemačka i multinacionalna kompanija čiji je dijapazon uloge proizvoda veoma širok:</a:t>
            </a:r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sr-Latn-RS" dirty="0" smtClean="0"/>
              <a:t>	-IT podrška</a:t>
            </a:r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sr-Latn-RS" dirty="0" smtClean="0"/>
              <a:t>	-Mobilna telefonija</a:t>
            </a:r>
          </a:p>
          <a:p>
            <a:pPr marL="0" indent="0">
              <a:buNone/>
            </a:pPr>
            <a:r>
              <a:rPr lang="sr-Latn-RS" dirty="0"/>
              <a:t>	</a:t>
            </a:r>
            <a:r>
              <a:rPr lang="sr-Latn-RS" dirty="0" smtClean="0"/>
              <a:t>	-Kućni i medicnski aparati</a:t>
            </a:r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887" y="0"/>
            <a:ext cx="7568113" cy="6858000"/>
          </a:xfrm>
        </p:spPr>
      </p:pic>
    </p:spTree>
    <p:extLst>
      <p:ext uri="{BB962C8B-B14F-4D97-AF65-F5344CB8AC3E}">
        <p14:creationId xmlns:p14="http://schemas.microsoft.com/office/powerpoint/2010/main" val="29771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5775"/>
            <a:ext cx="8089204" cy="4282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32" y="800448"/>
            <a:ext cx="12028868" cy="1400530"/>
          </a:xfrm>
        </p:spPr>
        <p:txBody>
          <a:bodyPr/>
          <a:lstStyle/>
          <a:p>
            <a:r>
              <a:rPr lang="sr-Latn-RS" dirty="0" smtClean="0"/>
              <a:t>ELEKTROTEHNIČKI FAKULTET U </a:t>
            </a:r>
            <a:br>
              <a:rPr lang="sr-Latn-RS" dirty="0" smtClean="0"/>
            </a:br>
            <a:r>
              <a:rPr lang="sr-Latn-RS" dirty="0" smtClean="0"/>
              <a:t>BEOGRADU</a:t>
            </a:r>
            <a:endParaRPr lang="sr-Latn-R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5661" y="2575775"/>
            <a:ext cx="4396339" cy="3741738"/>
          </a:xfrm>
        </p:spPr>
        <p:txBody>
          <a:bodyPr>
            <a:normAutofit/>
          </a:bodyPr>
          <a:lstStyle/>
          <a:p>
            <a:pPr lvl="1"/>
            <a:r>
              <a:rPr lang="en-US" sz="1800" dirty="0" err="1"/>
              <a:t>Lokacija</a:t>
            </a:r>
            <a:r>
              <a:rPr lang="en-US" sz="1800" dirty="0"/>
              <a:t>: </a:t>
            </a:r>
            <a:r>
              <a:rPr lang="en-US" sz="1800" i="1" dirty="0"/>
              <a:t>Beograd, </a:t>
            </a:r>
            <a:r>
              <a:rPr lang="en-US" sz="1800" i="1" dirty="0" err="1"/>
              <a:t>Srbija</a:t>
            </a:r>
            <a:endParaRPr lang="en-US" sz="1800" i="1" dirty="0"/>
          </a:p>
          <a:p>
            <a:pPr lvl="1"/>
            <a:r>
              <a:rPr lang="en-US" sz="1800" dirty="0" err="1"/>
              <a:t>Pokretač</a:t>
            </a:r>
            <a:r>
              <a:rPr lang="en-US" sz="1800" dirty="0"/>
              <a:t> </a:t>
            </a:r>
            <a:r>
              <a:rPr lang="en-US" sz="1800" dirty="0" err="1"/>
              <a:t>projekta</a:t>
            </a:r>
            <a:endParaRPr lang="en-US" sz="1800" dirty="0"/>
          </a:p>
          <a:p>
            <a:pPr lvl="1"/>
            <a:r>
              <a:rPr lang="sr-Latn-RS" sz="1800" dirty="0"/>
              <a:t>Osnovan 1948.</a:t>
            </a:r>
          </a:p>
          <a:p>
            <a:pPr lvl="1"/>
            <a:r>
              <a:rPr lang="sr-Latn-RS" sz="1800" dirty="0"/>
              <a:t>Dekan: dr Milo </a:t>
            </a:r>
            <a:r>
              <a:rPr lang="sr-Latn-RS" sz="1800" dirty="0" smtClean="0"/>
              <a:t>Tomašević</a:t>
            </a:r>
          </a:p>
          <a:p>
            <a:pPr lvl="1"/>
            <a:r>
              <a:rPr lang="sr-Latn-RS" sz="1800" dirty="0" smtClean="0"/>
              <a:t>U izradu projekta je uključeno više katedri:</a:t>
            </a:r>
          </a:p>
          <a:p>
            <a:pPr lvl="3"/>
            <a:r>
              <a:rPr lang="sr-Latn-RS" dirty="0"/>
              <a:t>S</a:t>
            </a:r>
            <a:r>
              <a:rPr lang="sr-Latn-RS" dirty="0" smtClean="0"/>
              <a:t>I</a:t>
            </a:r>
          </a:p>
          <a:p>
            <a:pPr lvl="3"/>
            <a:r>
              <a:rPr lang="sr-Latn-RS" dirty="0" smtClean="0"/>
              <a:t>IR</a:t>
            </a:r>
          </a:p>
          <a:p>
            <a:pPr lvl="3"/>
            <a:r>
              <a:rPr lang="sr-Latn-RS" dirty="0" smtClean="0"/>
              <a:t>SIGNALI I SISTEMI</a:t>
            </a:r>
          </a:p>
          <a:p>
            <a:pPr lvl="3"/>
            <a:r>
              <a:rPr lang="sr-Latn-RS" dirty="0" smtClean="0"/>
              <a:t>ELEKTRONIKA </a:t>
            </a:r>
            <a:endParaRPr lang="en-US" dirty="0"/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027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28" y="169382"/>
            <a:ext cx="3565281" cy="1400530"/>
          </a:xfrm>
        </p:spPr>
        <p:txBody>
          <a:bodyPr/>
          <a:lstStyle/>
          <a:p>
            <a:r>
              <a:rPr lang="sr-Latn-RS" dirty="0" smtClean="0"/>
              <a:t>KAROLINSKA INSTITUTET</a:t>
            </a:r>
            <a:endParaRPr lang="sr-Latn-R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927" y="1569912"/>
            <a:ext cx="4363771" cy="2688890"/>
          </a:xfrm>
        </p:spPr>
        <p:txBody>
          <a:bodyPr/>
          <a:lstStyle/>
          <a:p>
            <a:r>
              <a:rPr lang="sr-Latn-RS" dirty="0" smtClean="0"/>
              <a:t>Jedan od najprestižnijih medicinskih fakulteta na svetu</a:t>
            </a:r>
          </a:p>
          <a:p>
            <a:r>
              <a:rPr lang="sr-Latn-RS" dirty="0" smtClean="0"/>
              <a:t>Lokacija: Stokholm, Švedska</a:t>
            </a:r>
          </a:p>
          <a:p>
            <a:r>
              <a:rPr lang="sr-Latn-RS" dirty="0" smtClean="0"/>
              <a:t>Osnovan 1810.godine</a:t>
            </a:r>
          </a:p>
          <a:p>
            <a:r>
              <a:rPr lang="sr-Latn-RS" dirty="0" smtClean="0"/>
              <a:t>Poznata po brojnim istraživačkim radovima</a:t>
            </a:r>
            <a:endParaRPr lang="sr-Latn-R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2" y="3644880"/>
            <a:ext cx="4769840" cy="3045695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87187" y="169382"/>
            <a:ext cx="3565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r-Latn-RS" dirty="0" smtClean="0"/>
              <a:t>PHILIPS</a:t>
            </a:r>
            <a:endParaRPr lang="sr-Latn-R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17" y="3644880"/>
            <a:ext cx="5342526" cy="304569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6387941" y="1262951"/>
            <a:ext cx="4363771" cy="2688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r-Latn-RS" dirty="0" smtClean="0"/>
              <a:t>Specijalizovana kompanija za elektroniku</a:t>
            </a:r>
          </a:p>
          <a:p>
            <a:r>
              <a:rPr lang="sr-Latn-RS" dirty="0" smtClean="0"/>
              <a:t>Lokacija: Amsterdam, Holandija</a:t>
            </a:r>
          </a:p>
          <a:p>
            <a:r>
              <a:rPr lang="sr-Latn-RS" dirty="0" smtClean="0"/>
              <a:t>Osnovana 1891.godine</a:t>
            </a:r>
          </a:p>
          <a:p>
            <a:r>
              <a:rPr lang="sr-Latn-RS" dirty="0" smtClean="0"/>
              <a:t>Poznata po najnovijim tehničkim dostignućima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88621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164</TotalTime>
  <Words>476</Words>
  <Application>Microsoft Office PowerPoint</Application>
  <PresentationFormat>Custom</PresentationFormat>
  <Paragraphs>97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MEHWO </vt:lpstr>
      <vt:lpstr>SADRŽAJ </vt:lpstr>
      <vt:lpstr>Šta je MEHWO?</vt:lpstr>
      <vt:lpstr>Motivacija za projekat:</vt:lpstr>
      <vt:lpstr>Ciljevi projekta:</vt:lpstr>
      <vt:lpstr>Participanti:</vt:lpstr>
      <vt:lpstr>SIEMENS</vt:lpstr>
      <vt:lpstr>ELEKTROTEHNIČKI FAKULTET U  BEOGRADU</vt:lpstr>
      <vt:lpstr>KAROLINSKA INSTITUTET</vt:lpstr>
      <vt:lpstr>ETH ZURICH </vt:lpstr>
      <vt:lpstr>PREGLED PROJEKTA</vt:lpstr>
      <vt:lpstr>PREDLOG BUDŽETA</vt:lpstr>
      <vt:lpstr>Pitanja?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MEHWO</dc:title>
  <dc:creator>Elektro Kosmet</dc:creator>
  <cp:lastModifiedBy>JELENA</cp:lastModifiedBy>
  <cp:revision>18</cp:revision>
  <dcterms:created xsi:type="dcterms:W3CDTF">2019-04-13T16:00:27Z</dcterms:created>
  <dcterms:modified xsi:type="dcterms:W3CDTF">2019-04-15T08:02:46Z</dcterms:modified>
</cp:coreProperties>
</file>